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80" r:id="rId3"/>
    <p:sldId id="279" r:id="rId4"/>
    <p:sldId id="322" r:id="rId5"/>
    <p:sldId id="311" r:id="rId6"/>
    <p:sldId id="285" r:id="rId7"/>
    <p:sldId id="283" r:id="rId8"/>
    <p:sldId id="312" r:id="rId9"/>
    <p:sldId id="287" r:id="rId10"/>
    <p:sldId id="288" r:id="rId11"/>
    <p:sldId id="289" r:id="rId12"/>
    <p:sldId id="291" r:id="rId13"/>
    <p:sldId id="292" r:id="rId14"/>
    <p:sldId id="293" r:id="rId15"/>
    <p:sldId id="295" r:id="rId16"/>
    <p:sldId id="296" r:id="rId17"/>
    <p:sldId id="298" r:id="rId18"/>
    <p:sldId id="301" r:id="rId19"/>
    <p:sldId id="300" r:id="rId20"/>
    <p:sldId id="302" r:id="rId21"/>
    <p:sldId id="304" r:id="rId22"/>
    <p:sldId id="306" r:id="rId23"/>
    <p:sldId id="307" r:id="rId24"/>
    <p:sldId id="315" r:id="rId25"/>
    <p:sldId id="316" r:id="rId26"/>
    <p:sldId id="317" r:id="rId27"/>
    <p:sldId id="318" r:id="rId28"/>
    <p:sldId id="319" r:id="rId29"/>
    <p:sldId id="320" r:id="rId30"/>
    <p:sldId id="32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3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18A96-3294-4D17-8B23-A2663009FF3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6539F-E5F6-4C70-9EA4-9973C88EB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571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27AF930F-2CDD-44E4-A052-1C89AC974969}" type="slidenum">
              <a:rPr lang="ru-RU" smtClean="0">
                <a:latin typeface="Arial" charset="0"/>
              </a:rPr>
              <a:pPr eaLnBrk="1" hangingPunct="1"/>
              <a:t>10</a:t>
            </a:fld>
            <a:endParaRPr lang="ru-RU" smtClean="0">
              <a:latin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7BE58-6DD2-4109-8863-D36A71E5B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42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12E717B-8D56-4E86-8E5A-7006EFEFC3F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47C9542-2398-43B6-B4F5-D600821CB6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3%D0%BB%D0%BE%D0%B1%D0%B0%D0%BB%D1%8C%D0%BD%D0%BE%D0%B5_%D0%BF%D0%BE%D1%82%D0%B5%D0%BF%D0%BB%D0%B5%D0%BD%D0%B8%D0%B5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700808"/>
            <a:ext cx="8064896" cy="172819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Глобальные экологические проблемы.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861048"/>
            <a:ext cx="7632848" cy="17526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 профессор: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авриленко В.Н.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123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2.4.Причины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возникновения парникового эффекта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557338"/>
            <a:ext cx="5940152" cy="2807766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Гипотеза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Ж.Фурье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( 1827 г.):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1.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атмосфера земли выполняет функцию  стекла в теплице: воздух пропускает солнечное тепло, не давая ему при этом испариться обратно в космос;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2.  эффект достигается благодаря атмосферным газам (водяные испарения, углекислый газ);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3. без этого эффекта  Земля была бы примерно на 30 градусов холоднее, чем сейчас, и жизнь бы на ней практически замерла.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sz="quarter" idx="2"/>
          </p:nvPr>
        </p:nvSpPr>
        <p:spPr>
          <a:xfrm>
            <a:off x="0" y="4293096"/>
            <a:ext cx="9144000" cy="2564904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Техногенная деятельность человека возможно приведет  к увеличению эффекта парника вследствие увеличения в атмосфере концентрации   углекислого газа из-за того, что в качестве источника энергии стали широко применяться различные виды ископаемого топлива (уголь и нефть). Кроме того, как результат человеческой деятельности в атмосферу попадают и другие парниковые газы, например метан, закись азота и целый ряд хлорсодержащих веществ. </a:t>
            </a:r>
          </a:p>
        </p:txBody>
      </p:sp>
      <p:pic>
        <p:nvPicPr>
          <p:cNvPr id="4608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850" y="1268761"/>
            <a:ext cx="230505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96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324975" cy="7778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2.5. Парниковые газы </a:t>
            </a:r>
          </a:p>
        </p:txBody>
      </p:sp>
      <p:pic>
        <p:nvPicPr>
          <p:cNvPr id="47107" name="Picture 5" descr="Global_Warmi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44208" y="1484784"/>
            <a:ext cx="2448272" cy="2185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8" name="Picture 6" descr="88564050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44208" y="3645024"/>
            <a:ext cx="2520280" cy="23241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96975"/>
            <a:ext cx="6444208" cy="2520057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dirty="0" smtClean="0"/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1. Углекислый газ( диоксид углерода)образуется при сжигании ископаемого топлива (уголь, нефть, природный газ). Ежегодно выбросы его  в атмосферу в мире составляют примерно 25 млрд. тонн, причем основной «вклад» (около 75% от общего количества выбросов) вносят промышленно развитые страны.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  2.В атмосфере увеличивается содержание метана (в среднем на 1% в год)</a:t>
            </a:r>
          </a:p>
          <a:p>
            <a:pPr eaLnBrk="1" hangingPunct="1">
              <a:lnSpc>
                <a:spcPct val="80000"/>
              </a:lnSpc>
            </a:pP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1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861048"/>
            <a:ext cx="6156176" cy="2996952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/>
              <a:t>  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3. Рост концентрации в атмосфере оксида азота ( на 0,3% в год) связан с  расширением производства и применения азотных удобрений в сельском хозяйстве.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    4.Повышение концентрации парниковых газов в атмосфере приведет к росту средней  на 2,2 - 2,5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С.  к 2025 году.</a:t>
            </a:r>
          </a:p>
          <a:p>
            <a:pPr eaLnBrk="1" hangingPunct="1">
              <a:lnSpc>
                <a:spcPct val="80000"/>
              </a:lnSpc>
            </a:pPr>
            <a:endParaRPr lang="ru-RU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24199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74638"/>
            <a:ext cx="8352928" cy="7778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2.7.Отрицательные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экологические последствия парникового эффекта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528" y="980728"/>
            <a:ext cx="5940152" cy="3816424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Повышение уровня Мирового океана,  сокращение (примерно в 3 - 5 раз) площади горных ледников , уменьшение площади и толщины морских льдов, таяние ледников Гренландии и Антарктиды.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Поднятие уровня океана, даже незначительное,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может иметь весьма негативные экологические и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социально - экономические последствия: будут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затоплены приморские равнины, ухудшится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водоснабжение прибрежных районов. Если же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уровень океана повысится существенно, будут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затоплены значительные участки суши и ущерб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будут огромным</a:t>
            </a:r>
          </a:p>
          <a:p>
            <a:pPr algn="just" eaLnBrk="1" hangingPunct="1">
              <a:lnSpc>
                <a:spcPct val="8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sz="quarter" idx="2"/>
          </p:nvPr>
        </p:nvSpPr>
        <p:spPr>
          <a:xfrm>
            <a:off x="0" y="4725143"/>
            <a:ext cx="8748464" cy="165618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Подсчитано, что при подъёме уровня мировых вод на 1м будет затоплено 20% территории Бангладеш, сельскохозяйственные земли Египта, некоторые крупные города Китая, катастрофическим наводнениям подвергнется Венеция. </a:t>
            </a:r>
          </a:p>
          <a:p>
            <a:pPr eaLnBrk="1" hangingPunct="1">
              <a:lnSpc>
                <a:spcPct val="8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7" name="Picture 5" descr="voting1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16216" y="1196752"/>
            <a:ext cx="2376264" cy="2088232"/>
          </a:xfrm>
        </p:spPr>
      </p:pic>
    </p:spTree>
    <p:extLst>
      <p:ext uri="{BB962C8B-B14F-4D97-AF65-F5344CB8AC3E}">
        <p14:creationId xmlns:p14="http://schemas.microsoft.com/office/powerpoint/2010/main" val="180930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424936" cy="11255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2.8.Положительные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экологические последствия парникового эффекта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8569076" cy="381563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900" dirty="0"/>
              <a:t> </a:t>
            </a:r>
            <a:r>
              <a:rPr lang="ru-RU" sz="1900" dirty="0" smtClean="0"/>
              <a:t>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Потепление климата благоприятно отразится на растительности, в частности на лесных экосистемах и сельском хозяйстве, изменится и режим атмосферных осадков в сторону их увеличения, что также улучшит условия произрастания растений во многих регионах.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2. Повышение концентрации СО2 в атмосфере может увеличить интенсивность фотосинтеза и, значит, способствовать росту и развитию растений.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3.Увеличение концентрации диоксида углерода в атмосфере может оказать благоприятное воздействие на урожайность многих сельскохозяйственных культур.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900" dirty="0" smtClean="0"/>
          </a:p>
        </p:txBody>
      </p:sp>
      <p:pic>
        <p:nvPicPr>
          <p:cNvPr id="50180" name="Picture 4" descr="demian_nebo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4168" y="4941168"/>
            <a:ext cx="2924175" cy="175649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0181" name="Picture 5" descr="4254_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9113" y="4941168"/>
            <a:ext cx="2916237" cy="175490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0182" name="Picture 6" descr="Fore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941168"/>
            <a:ext cx="2752725" cy="1775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04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2.9. Суммарные последствия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зменение климата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8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552" y="1412776"/>
            <a:ext cx="7740848" cy="4968974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рост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поверхностной температуры воздуха на 6 °C к концу XXI века 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повышение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уровня океана  — на 0,5 м за столетие;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погодные условия становятся более изменчивыми, а стихийные бедствия — более разрушительными;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рост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повторяемости, интенсивности и продолжительности засух в одних регионах, экстремальных осадков, наводнений, случаев опасного для сельского хозяйства переувлажнения почвы — в других;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 деградация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вечной мерзлоты с ущербом для строений и коммуникаций;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нарушение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экологического равновесия, вытеснение одних биологических видов другими;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увеличение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расходов электроэнергии на кондиционирование воздуха в летний сезон или для обогрева.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sz="1800" b="1" dirty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1126412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2.10.Решение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проблемы глобального изменения климата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 algn="just" fontAlgn="base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1.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общие обязательства государств по контролю за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загрязнением атмосферы , обмену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информацией о состоянии окружающей среды, мониторингу атмосферного воздуха, оценке трансграничного воздействия (1979 г.). </a:t>
            </a:r>
          </a:p>
          <a:p>
            <a:pPr marL="0" indent="0" algn="just" fontAlgn="base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2. сокращению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выбросов  в атмосферу и стабилизация на безопасном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уровне парниковых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газов (углекислого газа, метана, оксида азота, озона,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хлорфторуглеродов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), загрязняющих веществ ( серы  и окислов азота)(1992); </a:t>
            </a:r>
          </a:p>
          <a:p>
            <a:pPr marL="0" indent="0" algn="just" fontAlgn="base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2.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развитие энергосберегающих технологий, более широкое использование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возобновляемых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источников энергии;</a:t>
            </a:r>
          </a:p>
          <a:p>
            <a:pPr fontAlgn="base"/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65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2.10.Решение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проблемы глобального изменения климата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 lnSpcReduction="10000"/>
          </a:bodyPr>
          <a:lstStyle/>
          <a:p>
            <a:pPr marL="0" indent="0" fontAlgn="base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4. принятие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Киотской конвенции (1997 г.), обязывающей развитые страны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сократить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выбросы углекислого газа (ЕС -  на 8 %,  США- на 7 %, Япония-  на 6 %;</a:t>
            </a:r>
          </a:p>
          <a:p>
            <a:pPr marL="0" indent="0" fontAlgn="base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5. принятие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Парижского соглашения(2015 г.), регулирующего меры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 снижению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углекислого газа в атмосфере для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снижения темпов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  <a:hlinkClick r:id="rId2" tooltip="Глобальное потепление"/>
              </a:rPr>
              <a:t>потепления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fontAlgn="base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Целью соглашения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является «активизировать осуществление» Рамочной конвенции ООН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изменению климата, в частности, удержать рост глобальной средней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температуры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«намного ниже» 2 °C и «приложить усилия» для ограничения роста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температуры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величиной 1,5 °C.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2489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/>
              <a:t>2.11. </a:t>
            </a:r>
            <a:r>
              <a:rPr lang="ru-RU" sz="2800" b="1" i="1" dirty="0"/>
              <a:t>Разрушение озонового слоя Земли</a:t>
            </a:r>
            <a:r>
              <a:rPr lang="ru-RU" sz="2800" dirty="0"/>
              <a:t>. 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124744"/>
            <a:ext cx="8137525" cy="5257006"/>
          </a:xfr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Суть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проблемы: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• уменьшение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количества стратосферного озона над Антарктикой в сентябре-октябре на 60% от общего содержания озона,  в средних широтах обоих полушарий на  4— 5%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• озоновый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cлой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защищает все живое на Земле от жесткого ультрафиолетового излучения Солнца, существенно влияет на распределение температуры в верхних слоях атмосферы, что в свою очередь оказывает влияние на климат.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Причины: 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•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хлорфторуглероды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(ХФУ)  используются в качестве газов-наполнителей в аэрозольных упаковках, при производстве пенистых веществ, в качестве хладонов в холодильных установках и кондиционерах, в качестве растворителей  в промышленном производстве и т.п.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• ХФУ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попадая в стратосферу и разрушаясь под действием ультрафиолетового излучения Солнца, выделяют свободный хлор, участвующий в каталитических реакциях разрушения озона;</a:t>
            </a:r>
          </a:p>
          <a:p>
            <a:pPr marL="0" indent="0" algn="just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• одна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молекула такого инертного газа способна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разрушить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до 1000 молекул озона, а некоторые ХФУ могут сохраняться в атмосфере более 100 лет.</a:t>
            </a:r>
          </a:p>
        </p:txBody>
      </p:sp>
    </p:spTree>
    <p:extLst>
      <p:ext uri="{BB962C8B-B14F-4D97-AF65-F5344CB8AC3E}">
        <p14:creationId xmlns:p14="http://schemas.microsoft.com/office/powerpoint/2010/main" val="4075657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2.12.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Последствия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 smtClean="0"/>
              <a:t>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разрушение сложившегося биогенеза океана вследствие гибели планктона в экваториальной зоне; </a:t>
            </a: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•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угнетение роста растений;</a:t>
            </a:r>
          </a:p>
          <a:p>
            <a:pPr marL="0" indent="0"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•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увеличение глазных и раковых заболеваний;  </a:t>
            </a:r>
          </a:p>
          <a:p>
            <a:pPr marL="0" indent="0"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•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повышение окислительной способности атмосферы (коррозия металлов и т.д.).</a:t>
            </a:r>
          </a:p>
        </p:txBody>
      </p:sp>
    </p:spTree>
    <p:extLst>
      <p:ext uri="{BB962C8B-B14F-4D97-AF65-F5344CB8AC3E}">
        <p14:creationId xmlns:p14="http://schemas.microsoft.com/office/powerpoint/2010/main" val="2063423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2.13.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Пути решения проблемы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lnSpcReduction="10000"/>
          </a:bodyPr>
          <a:lstStyle/>
          <a:p>
            <a:r>
              <a:rPr lang="ru-RU" b="1" i="1" dirty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принята многосторонняя конвенция об охране озонового слоя Земли ( 1985 г.);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принят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Монреальский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протокол по веществам, разрушающим озоновый слой (1987 г.). Протокол определяет перечень, порядок и нормы поэтапного снижения производства и потребления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озоноразрушающих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веществ; 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рекомендовано  производство веществ, наносящих наибольший ущерб озоновому слою, постепенно сокращать, а в будущем прекратить их производство; 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если бы Протокол не был подписан, уровни веществ, разрушающих озоновый слой, были бы сейчас в пять раз выше ныне существующих</a:t>
            </a:r>
          </a:p>
        </p:txBody>
      </p:sp>
    </p:spTree>
    <p:extLst>
      <p:ext uri="{BB962C8B-B14F-4D97-AF65-F5344CB8AC3E}">
        <p14:creationId xmlns:p14="http://schemas.microsoft.com/office/powerpoint/2010/main" val="4159498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7875761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131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2.14. Истощение запасов пресной воды и загрязнение вод Мирового океана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20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552" y="1052736"/>
            <a:ext cx="7884864" cy="5400452"/>
          </a:xfrm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None/>
              <a:defRPr/>
            </a:pPr>
            <a:endParaRPr lang="ru-RU" sz="1800" dirty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/>
              <a:t>                              </a:t>
            </a:r>
            <a:r>
              <a:rPr lang="ru-RU" b="1" dirty="0"/>
              <a:t>Суть проблемы</a:t>
            </a:r>
            <a:r>
              <a:rPr lang="ru-RU" sz="2000" b="1" dirty="0"/>
              <a:t>: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неравномерность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распределения населения и водных ресурсов по земному шару (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обеспеченность населения пресной воды ) ;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колебания речного стока во времени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  ресурсы пресных вод уменьшаются в 3—4 раза, не бывает дождей в течение нескольких лет, что приводит к пересыханию рек);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добыча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подземных вод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(обеспечивают потребности одной трети населения Земли) во многих регионах земного шара ведется в таких объемах, которые значительно превышают способность природы к их возобновлению;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загрязнение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вод Мирового океана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  питание ледников, рек и озер,  фитопланктон обеспечивает 50—70 % общего объема кислорода, потребляемого живыми существами).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370258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2.15. </a:t>
            </a:r>
            <a:r>
              <a:rPr lang="ru-RU" b="1" dirty="0"/>
              <a:t>Решение </a:t>
            </a:r>
            <a:r>
              <a:rPr lang="ru-RU" b="1" dirty="0" smtClean="0"/>
              <a:t>проблемы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931224" cy="549322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охрана количества водных ресурсов( голубая революция) -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увеличении отдачи сельскохозяйственного производства на единицу расходуемых водных ресурсов при более эффективном управлении водным хозяйством;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сохранение качества водных ресурсов и вод Мирового океана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замкнутые циклы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водопользования,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запрещение или ограничение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сбросов загрязняющих веществ,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предотвращение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преднамеренного загрязнения морской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эксплуатационными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отходами с судов, а также частично от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стационарных 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плавучих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платформ,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запрещение или ограничение захоронения отходов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материалов, предотвращение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загрязнения или уменьшение его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последствий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результате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техногенных аварий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катастроф) 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014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2.16.Разрушение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почвенного покрова Земли.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40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268761"/>
            <a:ext cx="8137277" cy="5184428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Суть проблемы: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млрд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га земли подвержены вызываемой деятельностью человека деградации, что ставит под угрозу наличие средств существования почти 1 млрд человек;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Основные причины :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засоление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почв в результате орошения;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эрозия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, вызванная чрезмерным выпасом, обезлесением, опустыниванием земель;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заболачивание почв в районах достаточного или избыточного атмосферного увлажнении;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уплотнение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почв, техногенное их загрязнение;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ежегодно  20 млн га сельскохозяйственных угодий становятся непригодными для возделывания сельскохозяйственных культур вследствие деградации почв или наступления городов.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46798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8003232" cy="85010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2.17.Сохранение биологического разнообразия.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50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3568" y="1196752"/>
            <a:ext cx="8136582" cy="5256584"/>
          </a:xfrm>
        </p:spPr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Суть проблемы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биологическое разнообразие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—  необходимое условие поддержания нормального состояния и функционирования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биосферы;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естественная биологическая эволюции происходит необычайно медленно;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процесс связан с динамикой климата Земли и  геологическими процессами;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                            Техногенная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эволюция: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- процесс ускоряется за счет НТР;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-  за последние 300 лет уничтожено 66–68% лесов и лесистость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сократилась до 30%;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-  около четверти миллиона видов растений, т.е. каждый восьмой, находятся под угрозой исчезновения;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-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под угрозой вымирания находятся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25% всех видов млекопитающих и 11% всех видов птиц;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   -  продолжается истощение рыбных промысловых районов Мирового океана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—за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последние полвека рыбные уловы выросли почти в пять раз, при этом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70%океанических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промыслов подвергаются предельной, либо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запредельной эксплуатации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818882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.1.Аксиомы зеленой экономики.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9" name="Объект 2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7467600" cy="48736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1.невозможно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бесконечно расширять сферу влияния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на биосферу в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ограниченном пространстве;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2. невозможно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требовать удовлетворения бесконечно растущих потребностей в условиях ограниченности ресурсов;</a:t>
            </a:r>
          </a:p>
          <a:p>
            <a:pPr marL="0" indent="0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3.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сохранение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, увеличение и восстановление природного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капитала. </a:t>
            </a: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594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.2.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ПРИРОДНЫЙ КАПИТАЛ И ЕГО ФУНКЦИИ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) ресурсная – обеспечение природными ресурсами производства товаров и услуг;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) экологические услуги/функции – обеспечение природой различного рода регулирующих функций;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) услуги природы, связанные с эстетическими, этическими, моральными, культурными, историческими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аспектами;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) поддержка здоровья человека и окружающей среды</a:t>
            </a:r>
          </a:p>
        </p:txBody>
      </p:sp>
    </p:spTree>
    <p:extLst>
      <p:ext uri="{BB962C8B-B14F-4D97-AF65-F5344CB8AC3E}">
        <p14:creationId xmlns:p14="http://schemas.microsoft.com/office/powerpoint/2010/main" val="18917904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.3.Особенности зеленой экономики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Экономика с низкими углеродными выбросами, эффективно использующая природные ресурсы и отвечающая интересам всего общества. 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Сохранение, увеличение и восстановление природного капитала ,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повышение благосостояние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людей 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обеспечение социальную справедливость. 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Предотвращать утрату биоразнообразия и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экосистемных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услуг. 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Рост доходов 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занятости населения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снижении  рисков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для окружающей среды и ее деградации.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1922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.4.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Принципиальные черты новой экономики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19256" cy="513318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экологическая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устойчивость, «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позеленение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» экономики, 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социальная ориентированность, 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максимальный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структурный и территориальный охват, 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ценности природных благ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новые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подходы к измерению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прогресса, опора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на знания (экономика знаний), 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рисков развития, в том числе экологических, </a:t>
            </a: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инновационность,энергоэффективность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рациональные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модели потребления и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производства.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1178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.5.Формирование зеленой экономики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не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надо использовать больше природных ресурсов, так как они ограничены и их дополнительная эксплуатация приводит к дополнительной нагрузке на экосистемы, истощению природного капитала и загрязнению окружающей среды.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отсталые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ресурсоемкие технологии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приводят к избыточному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потреблению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потерям природных ресурсов, росту загрязнения.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технологическая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модернизация экономики и ее структуры может позволить высвободить 30-50% всего объема используемых сейчас неэффективно и теряемых природных ресурсов при увеличении конечных результатов. </a:t>
            </a:r>
          </a:p>
        </p:txBody>
      </p:sp>
    </p:spTree>
    <p:extLst>
      <p:ext uri="{BB962C8B-B14F-4D97-AF65-F5344CB8AC3E}">
        <p14:creationId xmlns:p14="http://schemas.microsoft.com/office/powerpoint/2010/main" val="6046581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.6.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Магистральное направление: политика «двойного выигрыша»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628800"/>
            <a:ext cx="8043664" cy="48737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модернизация экономики, поддержка инноваций, замены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природоемких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технологий на ресурсосберегающие и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энергоэффективные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так называемые наилучшие доступные технологии, углубление и диверсификация переработки сырья и т.д.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позволит повысить благосостояние населения, увеличить ВВП в 2-3 раза при современном уровне изъятия сырья и эксплуатации природного капитала, сократить уровень загрязнения окружающей среды.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инвестируя ресурсосберегающую структурную перестройку экономики, радикально меняя ее технологический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базис и  сокращая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природоемкость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тем самым минимизируются затраты на ликвидацию негативных экологических последствий техногенного экономического развития сейчас и в будущем.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041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1.2.Классификация глобальных проблем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7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136904" cy="4873625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Интерсоциальные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глобальная безопасность, глобализация  экономики, преодоления технологической и экономической отсталости развивающихся стран, установление норм международного права.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2.Эколого-социальные 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катастрофическое загрязнения окружающей среды, обеспечение человечества необходимыми природными ресурсами, освоение Мирового океана и космического пространства.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 Социокультурные-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демографическая проблема , проблема охраны и укрепления здоровья людей, проблемы образования и культурного роста.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9965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.7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экономики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ЕС: сократить к 2020 г. выбросы парниковых газов на 20%, повысить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энергоэфективность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20% и довести долю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возобновимых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источников энергии до 20% (план 20:20:20) изменяет экономику Европы.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США: 90 млрд. долл. для стимулирования инноваций и роста в энергосбережение, «зеленом» бизнесе, технологиях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стремление сократить выбросы на 50% к 2050 г., а затем и на 80% к 2080 г. окажет огромное воздействие на темпы инноваций и структурные изменения.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Уже в ближайшем будущем ключевым определением для передовых экономик мира станут «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низкоуглеродная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» экономика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ее высокой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энергоэффективностью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минимальным воздействием на климатическую систему.</a:t>
            </a:r>
          </a:p>
        </p:txBody>
      </p:sp>
    </p:spTree>
    <p:extLst>
      <p:ext uri="{BB962C8B-B14F-4D97-AF65-F5344CB8AC3E}">
        <p14:creationId xmlns:p14="http://schemas.microsoft.com/office/powerpoint/2010/main" val="128404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48883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150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tx1"/>
                </a:solidFill>
              </a:rPr>
              <a:t>1.7.Концепция устойчивого развития экономики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7950" y="1981200"/>
            <a:ext cx="8856663" cy="4471988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ru-RU" sz="2800" b="1" dirty="0" smtClean="0"/>
              <a:t>Право человека на гармонию с природой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sz="2800" b="1" dirty="0" smtClean="0"/>
              <a:t>Развитие экономики и сохранение окружающей среды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sz="2800" b="1" dirty="0" smtClean="0"/>
              <a:t>Экологически чистые производства и технологии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ru-RU" sz="2800" b="1" dirty="0" smtClean="0"/>
              <a:t>Ограничение ЧС техногенного, природного, экологического и социального характера</a:t>
            </a:r>
          </a:p>
        </p:txBody>
      </p:sp>
    </p:spTree>
    <p:extLst>
      <p:ext uri="{BB962C8B-B14F-4D97-AF65-F5344CB8AC3E}">
        <p14:creationId xmlns:p14="http://schemas.microsoft.com/office/powerpoint/2010/main" val="2907215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6613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2.1.Важнейшие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глобальные экологические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787208" cy="5205192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загрязнение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окружающей среды, отравление биосферы ядовитыми отходами промышленности и сельскохозяйственного производства;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парниковый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эффект, истощение «озонового слоя», острая нехватка пресной воды и кислорода;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недостаток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продуктов питания из-за роста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населения 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эрозии почв(фотохимический смог, кислотные дожди, деградация почв,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обезлесевание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опустынивание);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энергетический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кризис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истощение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минеральных ресурсов;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сокращение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генофонда биосферы, нарушение биологического и климатического равновесия в природе.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326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2.2.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Особенности глобальных экологических проблем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7544" y="1628800"/>
            <a:ext cx="8064896" cy="4824536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Глобальные проблемы являются следствием противостояния природы и человечества,  разнонаправленностью тенденций в ходе развития природы и человеческой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культуры ( природа существует по принципу отрицательной обратной связи (биотическая регуляция окружающей среды), в то время как человеческая культура — по принципу положительной обратной связи).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2.Глобальные проблемы порождены противоречиями общественного развития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 возросшими масштабами воздействия деятельности человечества на биосферу и  с неравномерностью социально-экономического и научно-технического развития стран и регионов). </a:t>
            </a:r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3.Решение глобальных проблем требует международного сотрудничества.</a:t>
            </a:r>
          </a:p>
        </p:txBody>
      </p:sp>
    </p:spTree>
    <p:extLst>
      <p:ext uri="{BB962C8B-B14F-4D97-AF65-F5344CB8AC3E}">
        <p14:creationId xmlns:p14="http://schemas.microsoft.com/office/powerpoint/2010/main" val="2947846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7673280" cy="48737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424936" cy="655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402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2.3.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Изменение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климата (глобальное потепление).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9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7787208" cy="5205065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/>
              <a:t>                       </a:t>
            </a:r>
            <a:r>
              <a:rPr lang="ru-RU" sz="2800" b="1" dirty="0"/>
              <a:t>Суть проблемы:</a:t>
            </a:r>
            <a:r>
              <a:rPr lang="ru-RU" dirty="0"/>
              <a:t>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приповерхностная температура воздуха за период 1906—2005 годов выросла на 0,74±0,18 °C;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темпы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потепления во второй половины этого периода  вдвое выше, чем за период в целом</a:t>
            </a:r>
            <a:r>
              <a:rPr lang="ru-RU" b="1" dirty="0"/>
              <a:t>.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/>
              <a:t>                    </a:t>
            </a:r>
            <a:r>
              <a:rPr lang="ru-RU" sz="2800" b="1" dirty="0"/>
              <a:t>Причины потепления:</a:t>
            </a:r>
          </a:p>
          <a:p>
            <a:pPr>
              <a:lnSpc>
                <a:spcPct val="90000"/>
              </a:lnSpc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увеличение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концентрации парниковых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газов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(углекислый газ, оксид азота, метан, угарный газ,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галогенопроизводные углеводороды);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вариации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светимости Солнца; </a:t>
            </a:r>
          </a:p>
          <a:p>
            <a:pPr>
              <a:lnSpc>
                <a:spcPct val="90000"/>
              </a:lnSpc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снижение альбедо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Земли, вулканическая деятельность;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изменение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 орбитальном движении Земли вокруг Солнца.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759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396</TotalTime>
  <Words>2269</Words>
  <Application>Microsoft Office PowerPoint</Application>
  <PresentationFormat>Экран (4:3)</PresentationFormat>
  <Paragraphs>159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Эркер</vt:lpstr>
      <vt:lpstr>Лекция 4. Глобальные экологические проблемы. </vt:lpstr>
      <vt:lpstr>Презентация PowerPoint</vt:lpstr>
      <vt:lpstr>1.2.Классификация глобальных проблем </vt:lpstr>
      <vt:lpstr>Презентация PowerPoint</vt:lpstr>
      <vt:lpstr>1.7.Концепция устойчивого развития экономики</vt:lpstr>
      <vt:lpstr>2.1.Важнейшие глобальные экологические проблемы</vt:lpstr>
      <vt:lpstr>2.2. Особенности глобальных экологических проблем</vt:lpstr>
      <vt:lpstr>Презентация PowerPoint</vt:lpstr>
      <vt:lpstr>2.3. Изменение климата (глобальное потепление).</vt:lpstr>
      <vt:lpstr>2.4.Причины возникновения парникового эффекта</vt:lpstr>
      <vt:lpstr>   2.5. Парниковые газы </vt:lpstr>
      <vt:lpstr>2.7.Отрицательные экологические последствия парникового эффекта</vt:lpstr>
      <vt:lpstr>2.8.Положительные экологические последствия парникового эффекта</vt:lpstr>
      <vt:lpstr>2.9. Суммарные последствия изменение климата</vt:lpstr>
      <vt:lpstr>2.10.Решение проблемы глобального изменения климата </vt:lpstr>
      <vt:lpstr>2.10.Решение проблемы глобального изменения климата </vt:lpstr>
      <vt:lpstr>2.11. Разрушение озонового слоя Земли. </vt:lpstr>
      <vt:lpstr>2.12. Последствия проблемы</vt:lpstr>
      <vt:lpstr>2.13. Пути решения проблемы  </vt:lpstr>
      <vt:lpstr>2.14. Истощение запасов пресной воды и загрязнение вод Мирового океана. </vt:lpstr>
      <vt:lpstr>2.15. Решение проблемы </vt:lpstr>
      <vt:lpstr>2.16.Разрушение почвенного покрова Земли. </vt:lpstr>
      <vt:lpstr>2.17.Сохранение биологического разнообразия. </vt:lpstr>
      <vt:lpstr>3.1.Аксиомы зеленой экономики.</vt:lpstr>
      <vt:lpstr>3.2. ПРИРОДНЫЙ КАПИТАЛ И ЕГО ФУНКЦИИ </vt:lpstr>
      <vt:lpstr>3.3.Особенности зеленой экономики</vt:lpstr>
      <vt:lpstr>3.4. Принципиальные черты новой экономики </vt:lpstr>
      <vt:lpstr>3.5.Формирование зеленой экономики</vt:lpstr>
      <vt:lpstr>3.6. Магистральное направление: политика «двойного выигрыша»</vt:lpstr>
      <vt:lpstr>3.7. Экологизация экономики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3. Глобальные экологические проблемы.</dc:title>
  <dc:creator>User</dc:creator>
  <cp:lastModifiedBy>User</cp:lastModifiedBy>
  <cp:revision>26</cp:revision>
  <dcterms:created xsi:type="dcterms:W3CDTF">2016-12-12T13:09:10Z</dcterms:created>
  <dcterms:modified xsi:type="dcterms:W3CDTF">2017-04-19T06:12:28Z</dcterms:modified>
</cp:coreProperties>
</file>